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572" r:id="rId3"/>
    <p:sldId id="566" r:id="rId4"/>
    <p:sldId id="564" r:id="rId5"/>
    <p:sldId id="570" r:id="rId6"/>
    <p:sldId id="569" r:id="rId7"/>
    <p:sldId id="302" r:id="rId8"/>
    <p:sldId id="276" r:id="rId9"/>
    <p:sldId id="301" r:id="rId10"/>
    <p:sldId id="444" r:id="rId11"/>
    <p:sldId id="573" r:id="rId12"/>
    <p:sldId id="288" r:id="rId13"/>
    <p:sldId id="292" r:id="rId14"/>
    <p:sldId id="261" r:id="rId15"/>
    <p:sldId id="445" r:id="rId16"/>
    <p:sldId id="576" r:id="rId17"/>
    <p:sldId id="577" r:id="rId18"/>
    <p:sldId id="574" r:id="rId19"/>
    <p:sldId id="575" r:id="rId20"/>
    <p:sldId id="578" r:id="rId21"/>
    <p:sldId id="5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6BF"/>
    <a:srgbClr val="ACBDDE"/>
    <a:srgbClr val="CCD7EA"/>
    <a:srgbClr val="7090C3"/>
    <a:srgbClr val="A4EEFF"/>
    <a:srgbClr val="7AD7F6"/>
    <a:srgbClr val="C3F4FF"/>
    <a:srgbClr val="90DFF9"/>
    <a:srgbClr val="9FE8E2"/>
    <a:srgbClr val="70C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2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52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2B94E3-D133-704D-A596-007948E05A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10.2021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A4346-0553-1241-B968-1C312F8CF6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EEFFB-56C1-B940-B718-AB77E781D83A}" type="datetimeFigureOut">
              <a:rPr lang="en-US" smtClean="0"/>
              <a:t>10/1/21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96C123-5385-AC4F-BEB2-D66140675E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Prepared for the 2021 SETBC Virtual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DC3E2-ED1D-A241-A37D-4C9B843AA1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C4569-C1BA-414B-BA35-D7A2464F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864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10.2021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BC008-A86B-5141-AD36-9050A0DF2220}" type="datetimeFigureOut">
              <a:rPr lang="en-US" smtClean="0"/>
              <a:t>10/1/21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Prepared for the 2021 SETBC Virtual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3BB06-1549-7F47-9373-8DC84AD8E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522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40480"/>
            <a:ext cx="10972800" cy="2286000"/>
          </a:xfrm>
        </p:spPr>
        <p:txBody>
          <a:bodyPr>
            <a:noAutofit/>
          </a:bodyPr>
          <a:lstStyle>
            <a:lvl1pPr>
              <a:lnSpc>
                <a:spcPts val="6400"/>
              </a:lnSpc>
              <a:defRPr sz="6000" b="1">
                <a:solidFill>
                  <a:srgbClr val="ACBDDE"/>
                </a:solidFill>
                <a:effectLst>
                  <a:outerShdw blurRad="95250" dist="38100" dir="2700000" algn="tl" rotWithShape="0">
                    <a:schemeClr val="tx2">
                      <a:lumMod val="75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34640"/>
            <a:ext cx="10972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800" cap="all">
                <a:solidFill>
                  <a:schemeClr val="bg1"/>
                </a:solidFill>
                <a:effectLst>
                  <a:outerShdw blurRad="50800" dist="38100" dir="2700000">
                    <a:schemeClr val="tx2">
                      <a:alpha val="50000"/>
                    </a:schemeClr>
                  </a:outerShdw>
                </a:effectLst>
                <a:latin typeface="Franklin Gothic Medium"/>
                <a:cs typeface="Franklin Gothic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219200" y="3749040"/>
            <a:ext cx="9753600" cy="1588"/>
          </a:xfrm>
          <a:prstGeom prst="line">
            <a:avLst/>
          </a:prstGeom>
          <a:ln w="12700" cap="flat" cmpd="sng" algn="ctr">
            <a:solidFill>
              <a:srgbClr val="ACBDDE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1600" dist="50800" dir="5400000" rotWithShape="0">
              <a:schemeClr val="accent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the 2021 SETBC Virtual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EDE4-8C7E-2941-97A7-7E7047C70B6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effectLst/>
        </p:spPr>
        <p:txBody>
          <a:bodyPr anchor="t"/>
          <a:lstStyle>
            <a:lvl1pPr algn="l">
              <a:defRPr sz="4000" b="1" cap="all">
                <a:solidFill>
                  <a:srgbClr val="5F86BF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the 2021 SETBC Virtual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EDE4-8C7E-2941-97A7-7E7047C70B6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the 2021 SETBC Virtual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EDE4-8C7E-2941-97A7-7E7047C70B6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the 2021 SETBC Virtual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EDE4-8C7E-2941-97A7-7E7047C70B6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the 2021 SETBC Virtual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EDE4-8C7E-2941-97A7-7E7047C70B6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05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4652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Prepared for the 2021 SETBC Virtual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EEDE4-8C7E-2941-97A7-7E7047C70B6E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38100" dir="2700000">
              <a:schemeClr val="tx2">
                <a:alpha val="43000"/>
              </a:schemeClr>
            </a:outerShdw>
          </a:effectLst>
          <a:latin typeface="Franklin Gothic Book"/>
          <a:ea typeface="+mj-ea"/>
          <a:cs typeface="Franklin Gothic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5F86BF"/>
        </a:buClr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Franklin Gothic Book"/>
          <a:ea typeface="+mn-ea"/>
          <a:cs typeface="Franklin Gothic Book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CBDDE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Franklin Gothic Book"/>
          <a:ea typeface="+mn-ea"/>
          <a:cs typeface="Franklin Gothic Book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5F86BF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Franklin Gothic Book"/>
          <a:ea typeface="+mn-ea"/>
          <a:cs typeface="Franklin Gothic Book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ACBDDE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Franklin Gothic Book"/>
          <a:ea typeface="+mn-ea"/>
          <a:cs typeface="Franklin Gothic Book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5F86BF"/>
        </a:buClr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Franklin Gothic Book"/>
          <a:ea typeface="+mn-ea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47A77-9606-4255-AE68-5BE3BB867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0131" y="2128916"/>
            <a:ext cx="8229600" cy="1917780"/>
          </a:xfrm>
        </p:spPr>
        <p:txBody>
          <a:bodyPr>
            <a:noAutofit/>
          </a:bodyPr>
          <a:lstStyle/>
          <a:p>
            <a:r>
              <a:rPr lang="en-US" sz="4400" dirty="0"/>
              <a:t>2021 NTCA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007FBD-1E5F-424D-A0A8-0E67D2502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5666" y="4251413"/>
            <a:ext cx="8229600" cy="1917781"/>
          </a:xfrm>
        </p:spPr>
        <p:txBody>
          <a:bodyPr>
            <a:normAutofit/>
          </a:bodyPr>
          <a:lstStyle/>
          <a:p>
            <a:r>
              <a:rPr lang="en-US" dirty="0"/>
              <a:t>Donna hope </a:t>
            </a:r>
            <a:r>
              <a:rPr lang="en-US" dirty="0" err="1"/>
              <a:t>wegener</a:t>
            </a:r>
            <a:endParaRPr lang="en-US" dirty="0"/>
          </a:p>
          <a:p>
            <a:r>
              <a:rPr lang="en-US" dirty="0"/>
              <a:t>SE TB Controllers Annual meeting</a:t>
            </a:r>
          </a:p>
          <a:p>
            <a:r>
              <a:rPr lang="en-US" dirty="0"/>
              <a:t>October 2021</a:t>
            </a:r>
          </a:p>
        </p:txBody>
      </p:sp>
    </p:spTree>
    <p:extLst>
      <p:ext uri="{BB962C8B-B14F-4D97-AF65-F5344CB8AC3E}">
        <p14:creationId xmlns:p14="http://schemas.microsoft.com/office/powerpoint/2010/main" val="256829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015B4D-4FCA-C648-A1D7-5B85E3C8D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Newest Resource for Programs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A21F65-156C-8E45-9551-C9D6BFBF5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4596" y="1341121"/>
            <a:ext cx="7620134" cy="2358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A2238E-B7DB-AF40-B918-4D3342968707}"/>
              </a:ext>
            </a:extLst>
          </p:cNvPr>
          <p:cNvSpPr txBox="1"/>
          <p:nvPr/>
        </p:nvSpPr>
        <p:spPr>
          <a:xfrm>
            <a:off x="3188349" y="3939772"/>
            <a:ext cx="688056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</a:rPr>
              <a:t>Recent Topics:</a:t>
            </a:r>
          </a:p>
          <a:p>
            <a:endParaRPr lang="en-US" sz="3200" b="1" u="sng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TB Care Directory – soon-to-be-released by DGMQ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C00000"/>
                </a:solidFill>
              </a:rPr>
              <a:t>CureTB</a:t>
            </a:r>
            <a:r>
              <a:rPr lang="en-US" sz="2400" dirty="0">
                <a:solidFill>
                  <a:srgbClr val="C00000"/>
                </a:solidFill>
              </a:rPr>
              <a:t> and MCN TB Net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Developing the APR due 08.31.21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FEBCCC-64D5-9543-98AB-0E428FAA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the 2021 SETBC Virtual Meeting</a:t>
            </a:r>
          </a:p>
        </p:txBody>
      </p:sp>
    </p:spTree>
    <p:extLst>
      <p:ext uri="{BB962C8B-B14F-4D97-AF65-F5344CB8AC3E}">
        <p14:creationId xmlns:p14="http://schemas.microsoft.com/office/powerpoint/2010/main" val="260380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800FA1-306C-9945-B72B-6ECBE7F4D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Activities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8F4921-B3C5-454F-A061-48D70C3FB7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75A69E-EAC2-1649-B684-50EEB45DD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the 2021 SETBC Virtual Meeting</a:t>
            </a:r>
          </a:p>
        </p:txBody>
      </p:sp>
    </p:spTree>
    <p:extLst>
      <p:ext uri="{BB962C8B-B14F-4D97-AF65-F5344CB8AC3E}">
        <p14:creationId xmlns:p14="http://schemas.microsoft.com/office/powerpoint/2010/main" val="3112760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E4C6B-F9F8-49D6-9A9A-E2380CE82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for NTCA</a:t>
            </a:r>
          </a:p>
        </p:txBody>
      </p:sp>
      <p:pic>
        <p:nvPicPr>
          <p:cNvPr id="5" name="Content Placeholder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E0F235E-1DF6-418E-B33C-23D995448E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22" y="1742303"/>
            <a:ext cx="3768811" cy="376881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6F339-7CBE-E848-99CF-5B43D5618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7232" y="1612393"/>
            <a:ext cx="4163568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C00000"/>
                </a:solidFill>
              </a:rPr>
              <a:t>OUR WORK IS ALL ABOUT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C00000"/>
                </a:solidFill>
              </a:rPr>
              <a:t> PARTNERSHIPS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C00000"/>
                </a:solidFill>
              </a:rPr>
              <a:t> AND COLLABORATIONS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…we are stronger together!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C8271-65E0-E341-9058-1ED26F815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the 2021 SETBC Virtual Meeting</a:t>
            </a:r>
          </a:p>
        </p:txBody>
      </p:sp>
    </p:spTree>
    <p:extLst>
      <p:ext uri="{BB962C8B-B14F-4D97-AF65-F5344CB8AC3E}">
        <p14:creationId xmlns:p14="http://schemas.microsoft.com/office/powerpoint/2010/main" val="3063763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845C7-CC9B-49B7-80F7-081D58D3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215" y="70978"/>
            <a:ext cx="869757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BCG vaccine: Centennial Anniversary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D1243-F24A-4E6C-8E3F-A7876E649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960" y="1935035"/>
            <a:ext cx="8310966" cy="354664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A5E9F-5E38-AF42-8C28-B6B3A1807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the 2021 SETBC Virtual Meeting</a:t>
            </a:r>
          </a:p>
        </p:txBody>
      </p:sp>
    </p:spTree>
    <p:extLst>
      <p:ext uri="{BB962C8B-B14F-4D97-AF65-F5344CB8AC3E}">
        <p14:creationId xmlns:p14="http://schemas.microsoft.com/office/powerpoint/2010/main" val="4100123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8C85F-B033-4D2A-87AD-7024D29F7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274" y="88898"/>
            <a:ext cx="8655269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 NTCA BCG Vaccination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1AAFC-79DE-409D-BC4C-EE0FCFE08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0986" y="1715917"/>
            <a:ext cx="8501556" cy="342616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Clinical Guidance – Indications; Clinical management; Adverse Effects</a:t>
            </a:r>
          </a:p>
          <a:p>
            <a:pPr lvl="1"/>
            <a:r>
              <a:rPr lang="en-US" dirty="0"/>
              <a:t>NTCA – NSTC physicians; BCG SMEs</a:t>
            </a:r>
          </a:p>
          <a:p>
            <a:r>
              <a:rPr lang="en-US" dirty="0"/>
              <a:t>Nursing Practice – Administration; Infection Prevention</a:t>
            </a:r>
          </a:p>
          <a:p>
            <a:pPr lvl="1"/>
            <a:r>
              <a:rPr lang="en-US" dirty="0"/>
              <a:t>NTCA – NTNC nurses</a:t>
            </a:r>
          </a:p>
          <a:p>
            <a:r>
              <a:rPr lang="en-US" dirty="0"/>
              <a:t>Program Administration – Procurement Access: Regulations</a:t>
            </a:r>
          </a:p>
          <a:p>
            <a:pPr lvl="1"/>
            <a:r>
              <a:rPr lang="en-US" dirty="0"/>
              <a:t>NTCA – TB program managers; NTCA program staff</a:t>
            </a:r>
          </a:p>
          <a:p>
            <a:r>
              <a:rPr lang="en-US" dirty="0"/>
              <a:t>Post on NTCA website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D568E-30B0-7444-B729-7A05DF3D9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the 2021 SETBC Virtual Meeting</a:t>
            </a:r>
          </a:p>
        </p:txBody>
      </p:sp>
    </p:spTree>
    <p:extLst>
      <p:ext uri="{BB962C8B-B14F-4D97-AF65-F5344CB8AC3E}">
        <p14:creationId xmlns:p14="http://schemas.microsoft.com/office/powerpoint/2010/main" val="2712169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8F35-974A-154E-92B9-EA39959BA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Nurse Case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64B42-9106-2242-84A8-93D82C24F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Revision of the Comprehensive TB Nurse Manual</a:t>
            </a:r>
          </a:p>
          <a:p>
            <a:r>
              <a:rPr lang="en-US" dirty="0"/>
              <a:t>Initiation of a TB Nurse Journal Club (monthly)</a:t>
            </a:r>
          </a:p>
          <a:p>
            <a:r>
              <a:rPr lang="en-US" dirty="0"/>
              <a:t>Creation of a National TB Nurse Certificate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41A04-363A-0743-BAF6-D57FEFA7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the 2021 SETBC Virtual Meeting</a:t>
            </a:r>
          </a:p>
        </p:txBody>
      </p:sp>
    </p:spTree>
    <p:extLst>
      <p:ext uri="{BB962C8B-B14F-4D97-AF65-F5344CB8AC3E}">
        <p14:creationId xmlns:p14="http://schemas.microsoft.com/office/powerpoint/2010/main" val="2497335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B9478-7574-C240-9297-98E960AD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LTBI: Clinical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859DB-6C15-F44A-B7B7-72216897B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as a “living document”</a:t>
            </a:r>
          </a:p>
          <a:p>
            <a:r>
              <a:rPr lang="en-US" dirty="0"/>
              <a:t>Reviewed and updated q6 months</a:t>
            </a:r>
          </a:p>
          <a:p>
            <a:endParaRPr lang="en-US" dirty="0"/>
          </a:p>
          <a:p>
            <a:r>
              <a:rPr lang="en-US" dirty="0"/>
              <a:t>Exploring options for additional physician education and dissemination activities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599E3-AF47-C144-AB79-CE80428E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the 2021 SETBC Virtual Meeting</a:t>
            </a:r>
          </a:p>
        </p:txBody>
      </p:sp>
    </p:spTree>
    <p:extLst>
      <p:ext uri="{BB962C8B-B14F-4D97-AF65-F5344CB8AC3E}">
        <p14:creationId xmlns:p14="http://schemas.microsoft.com/office/powerpoint/2010/main" val="1508078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5E45E-E869-1A45-AD93-7583D06E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and COVID-19 Workgroup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EBCA-9C80-D646-AF28-E9D244A82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NTCA/CDC DTBE collaboration</a:t>
            </a:r>
          </a:p>
          <a:p>
            <a:r>
              <a:rPr lang="en-US" dirty="0"/>
              <a:t>Voluntary data collection activity</a:t>
            </a:r>
          </a:p>
          <a:p>
            <a:pPr lvl="1"/>
            <a:r>
              <a:rPr lang="en-US" dirty="0"/>
              <a:t>TB-COVID co-infection surveillance and clinical manifestations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8F35F-F97D-9B4E-913C-68A3359CD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the 2021 SETBC Virtual Meeting</a:t>
            </a:r>
          </a:p>
        </p:txBody>
      </p:sp>
    </p:spTree>
    <p:extLst>
      <p:ext uri="{BB962C8B-B14F-4D97-AF65-F5344CB8AC3E}">
        <p14:creationId xmlns:p14="http://schemas.microsoft.com/office/powerpoint/2010/main" val="666330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02F4D-2A02-9146-9B66-8AB24147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Nitrosamine Impurities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CABF1-7F7D-5140-BFBE-6707F3FFD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Continued conversations with FDA and rifampin and rifapentine manufacturers</a:t>
            </a:r>
          </a:p>
          <a:p>
            <a:r>
              <a:rPr lang="en-US" dirty="0"/>
              <a:t>Development of provider and patient educational materials</a:t>
            </a:r>
          </a:p>
          <a:p>
            <a:pPr lvl="1"/>
            <a:r>
              <a:rPr lang="en-US" dirty="0"/>
              <a:t>TAG resources as foundation</a:t>
            </a:r>
          </a:p>
          <a:p>
            <a:pPr lvl="1"/>
            <a:r>
              <a:rPr lang="en-US" dirty="0"/>
              <a:t>Infographic format ??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A21E8-7C5D-0044-8491-51CBA471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the 2021 SETBC Virtual Meeting</a:t>
            </a:r>
          </a:p>
        </p:txBody>
      </p:sp>
    </p:spTree>
    <p:extLst>
      <p:ext uri="{BB962C8B-B14F-4D97-AF65-F5344CB8AC3E}">
        <p14:creationId xmlns:p14="http://schemas.microsoft.com/office/powerpoint/2010/main" val="2999605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A5F75EA9-02DC-5044-99A7-90DBE60CF2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1200" y="1374141"/>
            <a:ext cx="4211638" cy="3635375"/>
          </a:xfrm>
          <a:ln w="38100">
            <a:solidFill>
              <a:srgbClr val="002060"/>
            </a:solidFill>
          </a:ln>
        </p:spPr>
      </p:pic>
      <p:pic>
        <p:nvPicPr>
          <p:cNvPr id="12" name="Content Placeholder 11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D99FA497-AC5B-D64E-84C6-7BB2AC9329C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267450" y="2349501"/>
            <a:ext cx="3943350" cy="3635375"/>
          </a:xfrm>
          <a:ln w="38100">
            <a:solidFill>
              <a:srgbClr val="00206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8D8FDC-94C5-604C-8FA7-A680E522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205802"/>
          </a:xfrm>
        </p:spPr>
        <p:txBody>
          <a:bodyPr anchor="ctr">
            <a:normAutofit/>
          </a:bodyPr>
          <a:lstStyle/>
          <a:p>
            <a:r>
              <a:rPr lang="en-US" sz="4100"/>
              <a:t>Inter-Jurisdictional Notification Form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961A77-A460-5B44-B806-AA2D963EE43A}"/>
              </a:ext>
            </a:extLst>
          </p:cNvPr>
          <p:cNvSpPr txBox="1"/>
          <p:nvPr/>
        </p:nvSpPr>
        <p:spPr>
          <a:xfrm>
            <a:off x="6319370" y="1387348"/>
            <a:ext cx="3737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REVISIONS UNDERWAY!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857057-67D4-154A-A4FF-5041101FE6AD}"/>
              </a:ext>
            </a:extLst>
          </p:cNvPr>
          <p:cNvSpPr txBox="1"/>
          <p:nvPr/>
        </p:nvSpPr>
        <p:spPr>
          <a:xfrm>
            <a:off x="1731264" y="5315712"/>
            <a:ext cx="44371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Anticipated release date: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 12/2021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FA503-9238-2845-983D-BCB0175F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the 2021 SETBC Virtual Meeting</a:t>
            </a:r>
          </a:p>
        </p:txBody>
      </p:sp>
    </p:spTree>
    <p:extLst>
      <p:ext uri="{BB962C8B-B14F-4D97-AF65-F5344CB8AC3E}">
        <p14:creationId xmlns:p14="http://schemas.microsoft.com/office/powerpoint/2010/main" val="210500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08723-4E0C-6B41-827F-1515D27CD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DB347-90DA-8448-B442-7AAFC0FD5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2021-2022 Leadership</a:t>
            </a:r>
          </a:p>
          <a:p>
            <a:r>
              <a:rPr lang="en-US" dirty="0"/>
              <a:t>Recent Publications and Activities</a:t>
            </a:r>
          </a:p>
          <a:p>
            <a:r>
              <a:rPr lang="en-US" dirty="0"/>
              <a:t>FYI -- Upcoming NTCA Activities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420EA-8121-FC40-BD74-27C83EA0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the 2021 SETBC Virtual Meeting</a:t>
            </a:r>
          </a:p>
        </p:txBody>
      </p:sp>
    </p:spTree>
    <p:extLst>
      <p:ext uri="{BB962C8B-B14F-4D97-AF65-F5344CB8AC3E}">
        <p14:creationId xmlns:p14="http://schemas.microsoft.com/office/powerpoint/2010/main" val="4271109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BA11C-7151-AE4D-95A5-323C31FE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Activities Planned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908C2-AE29-F146-A88B-9B6BAF9B1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24" y="1660634"/>
            <a:ext cx="11060375" cy="478220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In-person </a:t>
            </a:r>
            <a:r>
              <a:rPr lang="en-US" b="1" dirty="0">
                <a:solidFill>
                  <a:srgbClr val="C00000"/>
                </a:solidFill>
              </a:rPr>
              <a:t>(?)</a:t>
            </a:r>
            <a:r>
              <a:rPr lang="en-US" dirty="0"/>
              <a:t> 2022 National TB Conference </a:t>
            </a:r>
          </a:p>
          <a:p>
            <a:pPr lvl="1"/>
            <a:r>
              <a:rPr lang="en-US" dirty="0"/>
              <a:t>Collaboration with CTCA</a:t>
            </a:r>
          </a:p>
          <a:p>
            <a:r>
              <a:rPr lang="en-US" dirty="0"/>
              <a:t>Community of Practice for Program Managers for LHJs and for programs in low burden areas</a:t>
            </a:r>
          </a:p>
          <a:p>
            <a:r>
              <a:rPr lang="en-US" dirty="0"/>
              <a:t>Partnerships continue </a:t>
            </a:r>
          </a:p>
          <a:p>
            <a:pPr lvl="1"/>
            <a:r>
              <a:rPr lang="en-US" dirty="0"/>
              <a:t>We are TB</a:t>
            </a:r>
          </a:p>
          <a:p>
            <a:pPr lvl="1"/>
            <a:r>
              <a:rPr lang="en-US" dirty="0"/>
              <a:t>NACCHO</a:t>
            </a:r>
          </a:p>
          <a:p>
            <a:pPr lvl="1"/>
            <a:r>
              <a:rPr lang="en-US" dirty="0"/>
              <a:t>Stop TB USA</a:t>
            </a:r>
          </a:p>
          <a:p>
            <a:pPr lvl="1"/>
            <a:r>
              <a:rPr lang="en-US" dirty="0"/>
              <a:t>TB Roundtable – DC-based advocacy group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NEW: </a:t>
            </a:r>
            <a:r>
              <a:rPr lang="en-US" dirty="0"/>
              <a:t>Collaboration with the National Milk Producers Federation</a:t>
            </a:r>
          </a:p>
          <a:p>
            <a:pPr lvl="2"/>
            <a:r>
              <a:rPr lang="en-US" dirty="0"/>
              <a:t>Bovine tuberculosis working group</a:t>
            </a:r>
          </a:p>
          <a:p>
            <a:pPr lvl="2"/>
            <a:r>
              <a:rPr lang="en-US" dirty="0"/>
              <a:t>Webinar on recent outbreaks involving humans and cattle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B7685-01F9-ED4B-A5CE-E1208FF7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the 2021 SETBC Virtual Meeting</a:t>
            </a:r>
          </a:p>
        </p:txBody>
      </p:sp>
    </p:spTree>
    <p:extLst>
      <p:ext uri="{BB962C8B-B14F-4D97-AF65-F5344CB8AC3E}">
        <p14:creationId xmlns:p14="http://schemas.microsoft.com/office/powerpoint/2010/main" val="4219401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EDD672-D709-444B-B0CA-52E6E9A024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C06B21C-4B14-F340-B35E-AC52A70F53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4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08F6-7CD5-D04F-AF02-14C035B27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Franklin Gothic Book" panose="020B0503020102020204" pitchFamily="34" charset="0"/>
              </a:rPr>
              <a:t>2021-2022 Board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E9231-F411-F047-96DF-157B19AF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8366" y="1480453"/>
            <a:ext cx="412531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u="sng" dirty="0">
                <a:solidFill>
                  <a:schemeClr val="tx1"/>
                </a:solidFill>
              </a:rPr>
              <a:t>Executive Committee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34EFF"/>
                </a:solidFill>
              </a:rPr>
              <a:t>Sarah Gordon – President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34EFF"/>
                </a:solidFill>
              </a:rPr>
              <a:t>Heidi </a:t>
            </a:r>
            <a:r>
              <a:rPr lang="en-US" sz="2000" dirty="0" err="1">
                <a:solidFill>
                  <a:srgbClr val="034EFF"/>
                </a:solidFill>
              </a:rPr>
              <a:t>Behm</a:t>
            </a:r>
            <a:r>
              <a:rPr lang="en-US" sz="2000" dirty="0">
                <a:solidFill>
                  <a:srgbClr val="034EFF"/>
                </a:solidFill>
              </a:rPr>
              <a:t> – President-elect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34EFF"/>
                </a:solidFill>
              </a:rPr>
              <a:t>	</a:t>
            </a:r>
            <a:r>
              <a:rPr lang="en-US" sz="2000" b="1" dirty="0">
                <a:solidFill>
                  <a:srgbClr val="A4DD7C"/>
                </a:solidFill>
              </a:rPr>
              <a:t>(Newly Elected)</a:t>
            </a:r>
            <a:endParaRPr lang="en-US" sz="2000" dirty="0">
              <a:solidFill>
                <a:srgbClr val="034E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34EFF"/>
                </a:solidFill>
              </a:rPr>
              <a:t>Pete Dupree – Past President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34EFF"/>
                </a:solidFill>
              </a:rPr>
              <a:t>Jason Cummins – Secretary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34EFF"/>
                </a:solidFill>
              </a:rPr>
              <a:t>	</a:t>
            </a:r>
            <a:r>
              <a:rPr lang="en-US" sz="2000" b="1" dirty="0">
                <a:solidFill>
                  <a:srgbClr val="A4DD7C"/>
                </a:solidFill>
              </a:rPr>
              <a:t>(Newly Elected)</a:t>
            </a:r>
            <a:endParaRPr lang="en-US" sz="2000" dirty="0">
              <a:solidFill>
                <a:srgbClr val="034E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34EFF"/>
                </a:solidFill>
              </a:rPr>
              <a:t>Sandra Morris -- Treasurer </a:t>
            </a:r>
          </a:p>
          <a:p>
            <a:pPr marL="0" indent="0">
              <a:buNone/>
            </a:pPr>
            <a:endParaRPr lang="en-US" sz="2000" dirty="0">
              <a:solidFill>
                <a:srgbClr val="034EFF"/>
              </a:solidFill>
            </a:endParaRPr>
          </a:p>
          <a:p>
            <a:pPr marL="0" indent="0">
              <a:buNone/>
            </a:pPr>
            <a:r>
              <a:rPr lang="en-US" sz="2000" u="sng" dirty="0">
                <a:solidFill>
                  <a:schemeClr val="tx1"/>
                </a:solidFill>
              </a:rPr>
              <a:t>Section Leadership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34EFF"/>
                </a:solidFill>
              </a:rPr>
              <a:t>Shu Wang – NSTC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34EFF"/>
                </a:solidFill>
              </a:rPr>
              <a:t>Nadya </a:t>
            </a:r>
            <a:r>
              <a:rPr lang="en-US" sz="2000" dirty="0" err="1">
                <a:solidFill>
                  <a:srgbClr val="034EFF"/>
                </a:solidFill>
              </a:rPr>
              <a:t>Sabuwala</a:t>
            </a:r>
            <a:r>
              <a:rPr lang="en-US" sz="2000" dirty="0">
                <a:solidFill>
                  <a:srgbClr val="034EFF"/>
                </a:solidFill>
              </a:rPr>
              <a:t> – NTNC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34EFF"/>
                </a:solidFill>
              </a:rPr>
              <a:t>Katelynne</a:t>
            </a:r>
            <a:r>
              <a:rPr lang="en-US" sz="2000" dirty="0">
                <a:solidFill>
                  <a:srgbClr val="034EFF"/>
                </a:solidFill>
              </a:rPr>
              <a:t> Gardner </a:t>
            </a:r>
            <a:r>
              <a:rPr lang="en-US" sz="2000" dirty="0" err="1">
                <a:solidFill>
                  <a:srgbClr val="034EFF"/>
                </a:solidFill>
              </a:rPr>
              <a:t>Toren</a:t>
            </a:r>
            <a:r>
              <a:rPr lang="en-US" sz="2000" dirty="0">
                <a:solidFill>
                  <a:srgbClr val="034EFF"/>
                </a:solidFill>
              </a:rPr>
              <a:t> – SETC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DABF8-7326-5043-B9B5-FA1F0CCE3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6553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>
                <a:solidFill>
                  <a:schemeClr val="tx1"/>
                </a:solidFill>
              </a:rPr>
              <a:t>Burden Representatives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34EFF"/>
                </a:solidFill>
              </a:rPr>
              <a:t>High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34EFF"/>
                </a:solidFill>
              </a:rPr>
              <a:t>	Joe </a:t>
            </a:r>
            <a:r>
              <a:rPr lang="en-US" sz="2000" dirty="0" err="1">
                <a:solidFill>
                  <a:srgbClr val="034EFF"/>
                </a:solidFill>
              </a:rPr>
              <a:t>Burzynski</a:t>
            </a:r>
            <a:r>
              <a:rPr lang="en-US" sz="2000" dirty="0">
                <a:solidFill>
                  <a:srgbClr val="034EFF"/>
                </a:solidFill>
              </a:rPr>
              <a:t> </a:t>
            </a:r>
            <a:r>
              <a:rPr lang="en-US" sz="2000" b="1" dirty="0">
                <a:solidFill>
                  <a:srgbClr val="A4DD7C"/>
                </a:solidFill>
              </a:rPr>
              <a:t>(Term Extended)</a:t>
            </a:r>
            <a:endParaRPr lang="en-US" sz="2000" dirty="0">
              <a:solidFill>
                <a:srgbClr val="034E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34EFF"/>
                </a:solidFill>
              </a:rPr>
              <a:t>	Monica Pecha </a:t>
            </a:r>
            <a:r>
              <a:rPr lang="en-US" sz="2000" b="1" dirty="0">
                <a:solidFill>
                  <a:srgbClr val="A4DD7C"/>
                </a:solidFill>
              </a:rPr>
              <a:t>(Newly Elected)</a:t>
            </a:r>
            <a:endParaRPr lang="en-US" sz="2000" dirty="0">
              <a:solidFill>
                <a:srgbClr val="034EF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34E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34EFF"/>
                </a:solidFill>
              </a:rPr>
              <a:t>Medium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34EFF"/>
                </a:solidFill>
              </a:rPr>
              <a:t>	</a:t>
            </a:r>
            <a:r>
              <a:rPr lang="en-US" sz="2000" dirty="0" err="1">
                <a:solidFill>
                  <a:srgbClr val="034EFF"/>
                </a:solidFill>
              </a:rPr>
              <a:t>Chima</a:t>
            </a:r>
            <a:r>
              <a:rPr lang="en-US" sz="2000" dirty="0">
                <a:solidFill>
                  <a:srgbClr val="034EFF"/>
                </a:solidFill>
              </a:rPr>
              <a:t> </a:t>
            </a:r>
            <a:r>
              <a:rPr lang="en-US" sz="2000" dirty="0" err="1">
                <a:solidFill>
                  <a:srgbClr val="034EFF"/>
                </a:solidFill>
              </a:rPr>
              <a:t>Mbakwem</a:t>
            </a:r>
            <a:endParaRPr lang="en-US" sz="2000" dirty="0">
              <a:solidFill>
                <a:srgbClr val="034E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34EFF"/>
                </a:solidFill>
              </a:rPr>
              <a:t>	Amy Painter </a:t>
            </a:r>
            <a:r>
              <a:rPr lang="en-US" sz="2000" b="1" dirty="0">
                <a:solidFill>
                  <a:srgbClr val="A4DD7C"/>
                </a:solidFill>
              </a:rPr>
              <a:t>(Newly Elected)</a:t>
            </a:r>
            <a:endParaRPr lang="en-US" sz="2000" dirty="0">
              <a:solidFill>
                <a:srgbClr val="034EF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34E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34EFF"/>
                </a:solidFill>
              </a:rPr>
              <a:t>Low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34EFF"/>
                </a:solidFill>
              </a:rPr>
              <a:t>	Christine Hahn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34EFF"/>
                </a:solidFill>
              </a:rPr>
              <a:t>	Kristin </a:t>
            </a:r>
            <a:r>
              <a:rPr lang="en-US" sz="2000" dirty="0" err="1">
                <a:solidFill>
                  <a:srgbClr val="034EFF"/>
                </a:solidFill>
              </a:rPr>
              <a:t>Bertrang</a:t>
            </a:r>
            <a:r>
              <a:rPr lang="en-US" sz="2000" dirty="0">
                <a:solidFill>
                  <a:srgbClr val="034EFF"/>
                </a:solidFill>
              </a:rPr>
              <a:t> </a:t>
            </a:r>
            <a:r>
              <a:rPr lang="en-US" sz="2000" b="1" dirty="0">
                <a:solidFill>
                  <a:srgbClr val="A4DD7C"/>
                </a:solidFill>
              </a:rPr>
              <a:t>(Newly Elected)</a:t>
            </a:r>
            <a:endParaRPr lang="en-US" sz="2000" dirty="0">
              <a:solidFill>
                <a:srgbClr val="034EFF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rgbClr val="034EF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B9F33-035F-7743-8DB0-F47645684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the 2021 SETBC Virtual Meeting</a:t>
            </a:r>
          </a:p>
        </p:txBody>
      </p:sp>
    </p:spTree>
    <p:extLst>
      <p:ext uri="{BB962C8B-B14F-4D97-AF65-F5344CB8AC3E}">
        <p14:creationId xmlns:p14="http://schemas.microsoft.com/office/powerpoint/2010/main" val="225431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A616-E36E-1845-BCE0-9ED4DADB8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Franklin Gothic Book" panose="020B0503020102020204" pitchFamily="34" charset="0"/>
              </a:rPr>
              <a:t>2021-2022 Section Leadership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0F78EB4-3D97-434B-80F7-1A7573868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73624"/>
            <a:ext cx="8229600" cy="38508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700" dirty="0">
                <a:solidFill>
                  <a:srgbClr val="034EFF"/>
                </a:solidFill>
                <a:latin typeface="Franklin Gothic Book" panose="020B0503020102020204" pitchFamily="34" charset="0"/>
              </a:rPr>
              <a:t>NTNC</a:t>
            </a:r>
          </a:p>
          <a:p>
            <a:pPr marL="214313" indent="-214313"/>
            <a:r>
              <a:rPr lang="en-US" dirty="0">
                <a:latin typeface="Franklin Gothic Book" panose="020B0503020102020204" pitchFamily="34" charset="0"/>
              </a:rPr>
              <a:t>Nadya </a:t>
            </a:r>
            <a:r>
              <a:rPr lang="en-US" dirty="0" err="1">
                <a:latin typeface="Franklin Gothic Book" panose="020B0503020102020204" pitchFamily="34" charset="0"/>
              </a:rPr>
              <a:t>Sabuwala</a:t>
            </a:r>
            <a:r>
              <a:rPr lang="en-US" dirty="0">
                <a:latin typeface="Franklin Gothic Book" panose="020B0503020102020204" pitchFamily="34" charset="0"/>
              </a:rPr>
              <a:t> – President</a:t>
            </a:r>
          </a:p>
          <a:p>
            <a:pPr marL="214313" indent="-214313"/>
            <a:r>
              <a:rPr lang="en-US" dirty="0">
                <a:latin typeface="Franklin Gothic Book" panose="020B0503020102020204" pitchFamily="34" charset="0"/>
              </a:rPr>
              <a:t>Lana </a:t>
            </a:r>
            <a:r>
              <a:rPr lang="en-US" dirty="0" err="1">
                <a:latin typeface="Franklin Gothic Book" panose="020B0503020102020204" pitchFamily="34" charset="0"/>
              </a:rPr>
              <a:t>Dov</a:t>
            </a:r>
            <a:r>
              <a:rPr lang="en-US" dirty="0">
                <a:latin typeface="Franklin Gothic Book" panose="020B0503020102020204" pitchFamily="34" charset="0"/>
              </a:rPr>
              <a:t> – President-elect  </a:t>
            </a:r>
            <a:r>
              <a:rPr lang="en-US" b="1" dirty="0">
                <a:solidFill>
                  <a:srgbClr val="A4DD7C"/>
                </a:solidFill>
                <a:latin typeface="Franklin Gothic Book" panose="020B0503020102020204" pitchFamily="34" charset="0"/>
              </a:rPr>
              <a:t>(Newly Elected)</a:t>
            </a:r>
            <a:endParaRPr lang="en-US" dirty="0">
              <a:latin typeface="Franklin Gothic Book" panose="020B0503020102020204" pitchFamily="34" charset="0"/>
            </a:endParaRPr>
          </a:p>
          <a:p>
            <a:pPr marL="214313" indent="-214313"/>
            <a:r>
              <a:rPr lang="en-US" dirty="0">
                <a:latin typeface="Franklin Gothic Book" panose="020B0503020102020204" pitchFamily="34" charset="0"/>
              </a:rPr>
              <a:t>Maureen Murphy-Weiss – Past President</a:t>
            </a:r>
            <a:endParaRPr lang="en-US" u="sng" dirty="0">
              <a:latin typeface="Franklin Gothic Book" panose="020B0503020102020204" pitchFamily="34" charset="0"/>
            </a:endParaRPr>
          </a:p>
          <a:p>
            <a:pPr marL="214313" indent="-214313"/>
            <a:r>
              <a:rPr lang="en-US" dirty="0">
                <a:latin typeface="Franklin Gothic Book" panose="020B0503020102020204" pitchFamily="34" charset="0"/>
              </a:rPr>
              <a:t>Daniella Ingram – Secretary </a:t>
            </a:r>
          </a:p>
          <a:p>
            <a:pPr marL="214313" indent="-214313"/>
            <a:r>
              <a:rPr lang="en-US" dirty="0">
                <a:latin typeface="Franklin Gothic Book" panose="020B0503020102020204" pitchFamily="34" charset="0"/>
              </a:rPr>
              <a:t>Darlene Morse – Low Burden </a:t>
            </a:r>
            <a:r>
              <a:rPr lang="en-US" b="1" dirty="0">
                <a:solidFill>
                  <a:srgbClr val="A4DD7C"/>
                </a:solidFill>
                <a:latin typeface="Franklin Gothic Book" panose="020B0503020102020204" pitchFamily="34" charset="0"/>
              </a:rPr>
              <a:t>(Newly Elected)</a:t>
            </a:r>
            <a:endParaRPr lang="en-US" dirty="0">
              <a:latin typeface="Franklin Gothic Book" panose="020B0503020102020204" pitchFamily="34" charset="0"/>
            </a:endParaRPr>
          </a:p>
          <a:p>
            <a:pPr marL="214313" indent="-214313"/>
            <a:r>
              <a:rPr lang="en-US" dirty="0">
                <a:latin typeface="Franklin Gothic Book" panose="020B0503020102020204" pitchFamily="34" charset="0"/>
              </a:rPr>
              <a:t>Eric </a:t>
            </a:r>
            <a:r>
              <a:rPr lang="en-US" dirty="0" err="1">
                <a:latin typeface="Franklin Gothic Book" panose="020B0503020102020204" pitchFamily="34" charset="0"/>
              </a:rPr>
              <a:t>Wicklund</a:t>
            </a:r>
            <a:r>
              <a:rPr lang="en-US" dirty="0">
                <a:latin typeface="Franklin Gothic Book" panose="020B0503020102020204" pitchFamily="34" charset="0"/>
              </a:rPr>
              <a:t>– Medium Burden</a:t>
            </a:r>
          </a:p>
          <a:p>
            <a:pPr marL="214313" indent="-214313"/>
            <a:r>
              <a:rPr lang="en-US" dirty="0">
                <a:latin typeface="Franklin Gothic Book" panose="020B0503020102020204" pitchFamily="34" charset="0"/>
              </a:rPr>
              <a:t>Elizabeth Foy – High Burden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5F196-6E2E-0941-9ABA-724446D8F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the 2021 SETBC Virtual Meeting</a:t>
            </a:r>
          </a:p>
        </p:txBody>
      </p:sp>
    </p:spTree>
    <p:extLst>
      <p:ext uri="{BB962C8B-B14F-4D97-AF65-F5344CB8AC3E}">
        <p14:creationId xmlns:p14="http://schemas.microsoft.com/office/powerpoint/2010/main" val="138666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A616-E36E-1845-BCE0-9ED4DADB8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Franklin Gothic Book" panose="020B0503020102020204" pitchFamily="34" charset="0"/>
              </a:rPr>
              <a:t>2021-2022 Section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CFCE9-A10E-3943-B4BB-6F27A8EFC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25" b="1" u="sng" dirty="0">
                <a:solidFill>
                  <a:srgbClr val="034EFF"/>
                </a:solidFill>
                <a:latin typeface="Franklin Gothic Book" panose="020B0503020102020204" pitchFamily="34" charset="0"/>
              </a:rPr>
              <a:t>NSTC</a:t>
            </a:r>
          </a:p>
          <a:p>
            <a:pPr marL="0" indent="0" algn="ctr">
              <a:buNone/>
            </a:pPr>
            <a:endParaRPr lang="en-US" sz="3225" b="1" u="sng" dirty="0">
              <a:solidFill>
                <a:srgbClr val="034EFF"/>
              </a:solidFill>
              <a:latin typeface="Franklin Gothic Book" panose="020B0503020102020204" pitchFamily="34" charset="0"/>
            </a:endParaRPr>
          </a:p>
          <a:p>
            <a:r>
              <a:rPr lang="en-US" sz="2925" dirty="0">
                <a:latin typeface="Franklin Gothic Book" panose="020B0503020102020204" pitchFamily="34" charset="0"/>
              </a:rPr>
              <a:t>Shu Wang – President</a:t>
            </a:r>
          </a:p>
          <a:p>
            <a:r>
              <a:rPr lang="en-US" sz="2925" dirty="0">
                <a:latin typeface="Franklin Gothic Book" panose="020B0503020102020204" pitchFamily="34" charset="0"/>
              </a:rPr>
              <a:t>Connie Haley – President-elect </a:t>
            </a:r>
            <a:r>
              <a:rPr lang="en-US" sz="2925" b="1" dirty="0">
                <a:solidFill>
                  <a:srgbClr val="A4DD7C"/>
                </a:solidFill>
                <a:latin typeface="Franklin Gothic Book" panose="020B0503020102020204" pitchFamily="34" charset="0"/>
              </a:rPr>
              <a:t>(Newly Elected)</a:t>
            </a:r>
            <a:endParaRPr lang="en-US" sz="2925" b="1" dirty="0">
              <a:latin typeface="Franklin Gothic Book" panose="020B0503020102020204" pitchFamily="34" charset="0"/>
            </a:endParaRPr>
          </a:p>
          <a:p>
            <a:r>
              <a:rPr lang="en-US" sz="2925" dirty="0">
                <a:latin typeface="Franklin Gothic Book" panose="020B0503020102020204" pitchFamily="34" charset="0"/>
              </a:rPr>
              <a:t>Jon Warkentin – Past President</a:t>
            </a:r>
          </a:p>
          <a:p>
            <a:r>
              <a:rPr lang="en-US" sz="2925" dirty="0">
                <a:latin typeface="Franklin Gothic Book" panose="020B0503020102020204" pitchFamily="34" charset="0"/>
              </a:rPr>
              <a:t>Michelle Haas – Secretary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B2F7F-628C-B84D-9915-76B512724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the 2021 SETBC Virtual Meeting</a:t>
            </a:r>
          </a:p>
        </p:txBody>
      </p:sp>
    </p:spTree>
    <p:extLst>
      <p:ext uri="{BB962C8B-B14F-4D97-AF65-F5344CB8AC3E}">
        <p14:creationId xmlns:p14="http://schemas.microsoft.com/office/powerpoint/2010/main" val="303952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A616-E36E-1845-BCE0-9ED4DADB8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Franklin Gothic Book" panose="020B0503020102020204" pitchFamily="34" charset="0"/>
              </a:rPr>
              <a:t>2021-2022 Section Leadership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F1F2-1E07-1246-8DB9-C9DDBA6C9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4496" y="1844570"/>
            <a:ext cx="7926305" cy="377994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25" u="sng" dirty="0">
                <a:solidFill>
                  <a:srgbClr val="034EFF"/>
                </a:solidFill>
                <a:latin typeface="Franklin Gothic Book" panose="020B0503020102020204" pitchFamily="34" charset="0"/>
              </a:rPr>
              <a:t>SETC</a:t>
            </a:r>
          </a:p>
          <a:p>
            <a:pPr marL="0" indent="0" algn="ctr">
              <a:buNone/>
            </a:pPr>
            <a:endParaRPr lang="en-US" sz="1950" u="sng" dirty="0">
              <a:solidFill>
                <a:srgbClr val="034EFF"/>
              </a:solidFill>
              <a:latin typeface="Franklin Gothic Book" panose="020B0503020102020204" pitchFamily="34" charset="0"/>
            </a:endParaRPr>
          </a:p>
          <a:p>
            <a:r>
              <a:rPr lang="en-US" sz="2925" dirty="0" err="1">
                <a:latin typeface="Franklin Gothic Book" panose="020B0503020102020204" pitchFamily="34" charset="0"/>
              </a:rPr>
              <a:t>Katelynne</a:t>
            </a:r>
            <a:r>
              <a:rPr lang="en-US" sz="2925" dirty="0">
                <a:latin typeface="Franklin Gothic Book" panose="020B0503020102020204" pitchFamily="34" charset="0"/>
              </a:rPr>
              <a:t> Garden </a:t>
            </a:r>
            <a:r>
              <a:rPr lang="en-US" sz="2925" dirty="0" err="1">
                <a:latin typeface="Franklin Gothic Book" panose="020B0503020102020204" pitchFamily="34" charset="0"/>
              </a:rPr>
              <a:t>Toren</a:t>
            </a:r>
            <a:r>
              <a:rPr lang="en-US" sz="2925" dirty="0">
                <a:latin typeface="Franklin Gothic Book" panose="020B0503020102020204" pitchFamily="34" charset="0"/>
              </a:rPr>
              <a:t> – President</a:t>
            </a:r>
          </a:p>
          <a:p>
            <a:r>
              <a:rPr lang="en-US" sz="2925" dirty="0">
                <a:latin typeface="Franklin Gothic Book" panose="020B0503020102020204" pitchFamily="34" charset="0"/>
              </a:rPr>
              <a:t>Jenni Wheeler – President-elect </a:t>
            </a:r>
            <a:r>
              <a:rPr lang="en-US" sz="2925" b="1" dirty="0">
                <a:solidFill>
                  <a:srgbClr val="A4DD7C"/>
                </a:solidFill>
                <a:latin typeface="Franklin Gothic Book" panose="020B0503020102020204" pitchFamily="34" charset="0"/>
              </a:rPr>
              <a:t>(Newly Elected)</a:t>
            </a:r>
            <a:endParaRPr lang="en-US" sz="2925" dirty="0">
              <a:latin typeface="Franklin Gothic Book" panose="020B0503020102020204" pitchFamily="34" charset="0"/>
            </a:endParaRPr>
          </a:p>
          <a:p>
            <a:r>
              <a:rPr lang="en-US" sz="2925" dirty="0">
                <a:latin typeface="Franklin Gothic Book" panose="020B0503020102020204" pitchFamily="34" charset="0"/>
              </a:rPr>
              <a:t>Shona Smith – Past President</a:t>
            </a:r>
            <a:r>
              <a:rPr lang="en-US" sz="2925" u="sng" dirty="0">
                <a:latin typeface="Franklin Gothic Book" panose="020B0503020102020204" pitchFamily="34" charset="0"/>
              </a:rPr>
              <a:t> </a:t>
            </a:r>
          </a:p>
          <a:p>
            <a:r>
              <a:rPr lang="en-US" sz="2925" dirty="0">
                <a:latin typeface="Franklin Gothic Book" panose="020B0503020102020204" pitchFamily="34" charset="0"/>
              </a:rPr>
              <a:t>Evan </a:t>
            </a:r>
            <a:r>
              <a:rPr lang="en-US" sz="2925" dirty="0" err="1">
                <a:latin typeface="Franklin Gothic Book" panose="020B0503020102020204" pitchFamily="34" charset="0"/>
              </a:rPr>
              <a:t>Timme</a:t>
            </a:r>
            <a:r>
              <a:rPr lang="en-US" sz="2925" dirty="0">
                <a:latin typeface="Franklin Gothic Book" panose="020B0503020102020204" pitchFamily="34" charset="0"/>
              </a:rPr>
              <a:t> – Secretary </a:t>
            </a:r>
            <a:r>
              <a:rPr lang="en-US" sz="2925" b="1" dirty="0">
                <a:solidFill>
                  <a:srgbClr val="A4DD7C"/>
                </a:solidFill>
                <a:latin typeface="Franklin Gothic Book" panose="020B0503020102020204" pitchFamily="34" charset="0"/>
              </a:rPr>
              <a:t>(Term Extended)</a:t>
            </a:r>
            <a:endParaRPr lang="en-US" sz="2925" dirty="0">
              <a:latin typeface="Franklin Gothic Book" panose="020B0503020102020204" pitchFamily="34" charset="0"/>
            </a:endParaRPr>
          </a:p>
          <a:p>
            <a:r>
              <a:rPr lang="en-US" sz="2925" dirty="0" err="1">
                <a:latin typeface="Franklin Gothic Book" panose="020B0503020102020204" pitchFamily="34" charset="0"/>
              </a:rPr>
              <a:t>LaTweika</a:t>
            </a:r>
            <a:r>
              <a:rPr lang="en-US" sz="2925" dirty="0">
                <a:latin typeface="Franklin Gothic Book" panose="020B0503020102020204" pitchFamily="34" charset="0"/>
              </a:rPr>
              <a:t> Salmon – High Burden </a:t>
            </a:r>
            <a:r>
              <a:rPr lang="en-US" sz="2925" b="1" dirty="0">
                <a:solidFill>
                  <a:srgbClr val="A4DD7C"/>
                </a:solidFill>
                <a:latin typeface="Franklin Gothic Book" panose="020B0503020102020204" pitchFamily="34" charset="0"/>
              </a:rPr>
              <a:t>(Newly Elected)</a:t>
            </a:r>
          </a:p>
          <a:p>
            <a:r>
              <a:rPr lang="en-US" sz="2925" dirty="0">
                <a:latin typeface="Franklin Gothic Book" panose="020B0503020102020204" pitchFamily="34" charset="0"/>
              </a:rPr>
              <a:t>Jesse Ellis – Medium Burden</a:t>
            </a:r>
            <a:r>
              <a:rPr lang="en-US" sz="2925" b="1" dirty="0">
                <a:solidFill>
                  <a:srgbClr val="A4DD7C"/>
                </a:solidFill>
                <a:latin typeface="Franklin Gothic Book" panose="020B0503020102020204" pitchFamily="34" charset="0"/>
              </a:rPr>
              <a:t> (Newly Elected)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29B1CF-714E-DB40-825C-26A08C8E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the 2021 SETBC Virtual Meeting</a:t>
            </a:r>
          </a:p>
        </p:txBody>
      </p:sp>
    </p:spTree>
    <p:extLst>
      <p:ext uri="{BB962C8B-B14F-4D97-AF65-F5344CB8AC3E}">
        <p14:creationId xmlns:p14="http://schemas.microsoft.com/office/powerpoint/2010/main" val="118226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F79C06-76DE-FB40-8C4B-A2DBB05DB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publications and Activities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C155C6-C2C0-1E44-9E6F-6B668FA44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F2DE07-34D5-D344-BCD9-1B4B06C9C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the 2021 SETBC Virtual Meeting</a:t>
            </a:r>
          </a:p>
        </p:txBody>
      </p:sp>
    </p:spTree>
    <p:extLst>
      <p:ext uri="{BB962C8B-B14F-4D97-AF65-F5344CB8AC3E}">
        <p14:creationId xmlns:p14="http://schemas.microsoft.com/office/powerpoint/2010/main" val="40153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EFC0-0460-B14F-98A7-CE21C0A3D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LTBI Clinical Recommendations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1FDE6F-EA27-9440-B6AC-B890E85C68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Posted on the NTCA website:</a:t>
            </a:r>
          </a:p>
          <a:p>
            <a:pPr marL="68580" indent="0">
              <a:buNone/>
            </a:pPr>
            <a:r>
              <a:rPr lang="en-US" b="1" u="sng" dirty="0" err="1"/>
              <a:t>www.tbcontrollers.org</a:t>
            </a:r>
            <a:r>
              <a:rPr lang="en-US" b="1" u="sng" dirty="0"/>
              <a:t>/</a:t>
            </a:r>
            <a:br>
              <a:rPr lang="en-US" b="1" u="sng" dirty="0"/>
            </a:br>
            <a:r>
              <a:rPr lang="en-US" b="1" u="sng" dirty="0"/>
              <a:t>resources/</a:t>
            </a:r>
            <a:r>
              <a:rPr lang="en-US" b="1" u="sng" dirty="0" err="1"/>
              <a:t>ltbi</a:t>
            </a:r>
            <a:r>
              <a:rPr lang="en-US" b="1" u="sng" dirty="0"/>
              <a:t>/</a:t>
            </a:r>
            <a:r>
              <a:rPr lang="en-US" b="1" u="sng" dirty="0" err="1"/>
              <a:t>clinical_recommendations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 </a:t>
            </a:r>
          </a:p>
          <a:p>
            <a:pPr marL="68580" indent="0">
              <a:buNone/>
            </a:pPr>
            <a:r>
              <a:rPr lang="en-US" dirty="0"/>
              <a:t>Developed by TB clinicians across the United States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DBCEA5-3954-D441-B90A-D5F8054A35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67457" y="1791053"/>
            <a:ext cx="2944545" cy="3810588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F25CF-1E41-754B-B4D5-5BF567F73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the 2021 SETBC Virtual Meeting</a:t>
            </a:r>
          </a:p>
        </p:txBody>
      </p:sp>
    </p:spTree>
    <p:extLst>
      <p:ext uri="{BB962C8B-B14F-4D97-AF65-F5344CB8AC3E}">
        <p14:creationId xmlns:p14="http://schemas.microsoft.com/office/powerpoint/2010/main" val="359153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AC8752-14B1-E74B-A354-AE7191CA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Nurse Core Competencies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680CD6-0275-9A4B-A2A2-D626FBE7BC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58689" y="1600200"/>
            <a:ext cx="4317288" cy="4105656"/>
          </a:xfrm>
          <a:prstGeom prst="rect">
            <a:avLst/>
          </a:prstGeom>
          <a:ln>
            <a:noFill/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ABB6D2-3B06-644B-BC1F-33EF897F7C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1A416E"/>
                </a:solidFill>
              </a:rPr>
              <a:t>Foundation for</a:t>
            </a:r>
            <a:r>
              <a:rPr lang="en-US" dirty="0"/>
              <a:t>:</a:t>
            </a:r>
          </a:p>
          <a:p>
            <a:r>
              <a:rPr lang="en-US" dirty="0"/>
              <a:t>Revision of NTCA’s Comprehensive TB Nurse Manual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Development of a National TB Nurse Certificate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2C2CE4-C52B-6645-9AB2-C5CF4D9C5265}"/>
              </a:ext>
            </a:extLst>
          </p:cNvPr>
          <p:cNvSpPr txBox="1"/>
          <p:nvPr/>
        </p:nvSpPr>
        <p:spPr>
          <a:xfrm>
            <a:off x="4340352" y="5071872"/>
            <a:ext cx="8656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B78518-5097-D048-9923-F1318B82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the 2021 SETBC Virtual Meeting</a:t>
            </a:r>
          </a:p>
        </p:txBody>
      </p:sp>
    </p:spTree>
    <p:extLst>
      <p:ext uri="{BB962C8B-B14F-4D97-AF65-F5344CB8AC3E}">
        <p14:creationId xmlns:p14="http://schemas.microsoft.com/office/powerpoint/2010/main" val="1379942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704</Words>
  <Application>Microsoft Macintosh PowerPoint</Application>
  <PresentationFormat>Widescreen</PresentationFormat>
  <Paragraphs>146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Franklin Gothic Book</vt:lpstr>
      <vt:lpstr>Franklin Gothic Medium</vt:lpstr>
      <vt:lpstr>Office Theme</vt:lpstr>
      <vt:lpstr>2021 NTCA Update</vt:lpstr>
      <vt:lpstr>Overview of Update</vt:lpstr>
      <vt:lpstr>2021-2022 Board Leadership</vt:lpstr>
      <vt:lpstr>2021-2022 Section Leadership</vt:lpstr>
      <vt:lpstr>2021-2022 Section Leadership</vt:lpstr>
      <vt:lpstr>2021-2022 Section Leadership</vt:lpstr>
      <vt:lpstr>Recent publications and Activities</vt:lpstr>
      <vt:lpstr>LTBI Clinical Recommendations</vt:lpstr>
      <vt:lpstr>TB Nurse Core Competencies</vt:lpstr>
      <vt:lpstr>Newest Resource for Programs</vt:lpstr>
      <vt:lpstr>upcoming Activities</vt:lpstr>
      <vt:lpstr>Next Steps for NTCA</vt:lpstr>
      <vt:lpstr>BCG vaccine: Centennial Anniversary</vt:lpstr>
      <vt:lpstr>Develop NTCA BCG Vaccination Toolkit</vt:lpstr>
      <vt:lpstr>TB Nurse Case Management</vt:lpstr>
      <vt:lpstr>LTBI: Clinical Recommendations</vt:lpstr>
      <vt:lpstr>TB and COVID-19 Workgroup</vt:lpstr>
      <vt:lpstr>Nitrosamine Impurities</vt:lpstr>
      <vt:lpstr>Inter-Jurisdictional Notification Form</vt:lpstr>
      <vt:lpstr>Additional Activities Planned</vt:lpstr>
      <vt:lpstr>Thank you! </vt:lpstr>
    </vt:vector>
  </TitlesOfParts>
  <Company>Edi Berton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Edi Berton</dc:creator>
  <cp:lastModifiedBy>Donna Wegener</cp:lastModifiedBy>
  <cp:revision>43</cp:revision>
  <cp:lastPrinted>2021-10-01T18:55:18Z</cp:lastPrinted>
  <dcterms:created xsi:type="dcterms:W3CDTF">2013-07-01T18:09:35Z</dcterms:created>
  <dcterms:modified xsi:type="dcterms:W3CDTF">2021-10-01T18:55:26Z</dcterms:modified>
</cp:coreProperties>
</file>